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0" r:id="rId2"/>
  </p:sldMasterIdLst>
  <p:notesMasterIdLst>
    <p:notesMasterId r:id="rId14"/>
  </p:notesMasterIdLst>
  <p:sldIdLst>
    <p:sldId id="350" r:id="rId3"/>
    <p:sldId id="351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7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lienpool" id="{D2B24323-BE90-E545-9015-3CD85DAF546F}">
          <p14:sldIdLst>
            <p14:sldId id="350"/>
            <p14:sldId id="351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77"/>
          </p14:sldIdLst>
        </p14:section>
        <p14:section name="Anwendungsbeispiel" id="{2916DFA8-32DB-184E-B825-4A3A4175400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B9"/>
    <a:srgbClr val="437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7"/>
    <p:restoredTop sz="89244" autoAdjust="0"/>
  </p:normalViewPr>
  <p:slideViewPr>
    <p:cSldViewPr snapToGrid="0" showGuides="1">
      <p:cViewPr varScale="1">
        <p:scale>
          <a:sx n="108" d="100"/>
          <a:sy n="108" d="100"/>
        </p:scale>
        <p:origin x="3096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5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5344" y="192"/>
      </p:cViewPr>
      <p:guideLst/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641F8-FBEF-904D-9487-9A2C4ACA75DE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60952-A512-1943-A401-5FE9B2C4D6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90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29FB9-1F90-C924-8DCE-833689224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0444723-C34E-315D-896A-71F2723AC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81FD7B-9D9F-B6B6-C804-6881C8D25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F35721-963C-56BC-F65D-39E8C33B5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60952-A512-1943-A401-5FE9B2C4D64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32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0B5F4-0D3A-B50C-A752-4C7BBA18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26FCE5D-6D0B-5CC6-ECA6-599D0C643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E7117F-933B-145F-705B-29F1FA50A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FD72E2-CC7A-F9EA-8647-91E53D277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60952-A512-1943-A401-5FE9B2C4D64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45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63BE-AF60-AC81-C964-33B236FE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EAB1FD-CE84-D399-C415-FB765C291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A3C268-F137-91C1-599F-8E5FEB1E4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A768E0-E811-B4BB-BC3D-3652698DA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60952-A512-1943-A401-5FE9B2C4D64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32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4EB5F-AA23-8D51-154B-4609B4A8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6476A50-D765-F305-186F-F98D83826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D1F010-13DB-9DE2-84A2-8A1AB6753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F45CB9-7E70-0892-86E1-42A7529C2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60952-A512-1943-A401-5FE9B2C4D64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60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DEDD6-B35E-E8F1-1049-794F9797F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81E1AD-87B1-8B06-3126-5F1C83AE8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5FAEE4-34B6-8D90-9B44-16022A1D7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5AB978-5792-1394-EDFF-9E7E3EE09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60952-A512-1943-A401-5FE9B2C4D64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28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673D843-B49F-2D4F-31AB-00746F2710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17" y="132078"/>
            <a:ext cx="4088942" cy="171259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62FE61D-1B58-1E0D-FD88-92CF1FA26F7B}"/>
              </a:ext>
            </a:extLst>
          </p:cNvPr>
          <p:cNvSpPr/>
          <p:nvPr userDrawn="1"/>
        </p:nvSpPr>
        <p:spPr>
          <a:xfrm>
            <a:off x="6216650" y="2425065"/>
            <a:ext cx="5975349" cy="2038350"/>
          </a:xfrm>
          <a:prstGeom prst="rect">
            <a:avLst/>
          </a:prstGeom>
          <a:solidFill>
            <a:srgbClr val="006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40791D6D-D080-3D3D-2395-39D0F6A362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115" y="2425065"/>
            <a:ext cx="4413600" cy="129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40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20619DC-A724-E5C5-6467-C40C41A63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2114" y="3740593"/>
            <a:ext cx="44136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Datum: Arial Regular 18 </a:t>
            </a:r>
            <a:r>
              <a:rPr lang="de-CH" dirty="0" err="1"/>
              <a:t>pt</a:t>
            </a:r>
            <a:br>
              <a:rPr lang="de-DE" dirty="0"/>
            </a:br>
            <a:r>
              <a:rPr lang="de-DE" dirty="0"/>
              <a:t>Autor: Vorname, Name, Funktion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9821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Med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5272B-EC65-5BF9-0082-FE48643B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388" y="2085974"/>
            <a:ext cx="7996237" cy="38925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AD192-59C6-3B10-CA58-2E338A6486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1838" y="2097088"/>
            <a:ext cx="2503487" cy="3881436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</a:t>
            </a:r>
          </a:p>
          <a:p>
            <a:pPr lvl="0"/>
            <a:r>
              <a:rPr lang="de-CH" dirty="0"/>
              <a:t>Regular 12 </a:t>
            </a:r>
            <a:r>
              <a:rPr lang="de-CH" dirty="0" err="1"/>
              <a:t>pt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FE578C-9244-A022-171F-5ED2BE4F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F729CF9-EAE3-801A-D813-3C5FF19BF3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06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AD192-59C6-3B10-CA58-2E338A6486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1256" y="6353214"/>
            <a:ext cx="6618287" cy="241302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Arial, Regular 12 </a:t>
            </a:r>
            <a:r>
              <a:rPr lang="de-CH" dirty="0" err="1"/>
              <a:t>pt</a:t>
            </a:r>
            <a:endParaRPr lang="de-CH" dirty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22173925-0208-7ACB-8EBC-7949333B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08888" y="0"/>
            <a:ext cx="4583111" cy="6858000"/>
          </a:xfrm>
          <a:solidFill>
            <a:srgbClr val="006FB9"/>
          </a:solidFill>
          <a:ln>
            <a:noFill/>
          </a:ln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04E4524-9E96-3FE5-1B60-415789FBA8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8" y="2085976"/>
            <a:ext cx="6618287" cy="33153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744F31D-A822-AF86-00E9-87CCA1339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6599450" cy="5400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D6130994-A72D-A9AB-B373-47C8334845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6599319" cy="5399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143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22173925-0208-7ACB-8EBC-7949333B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6756" y="2085975"/>
            <a:ext cx="10779919" cy="3892551"/>
          </a:xfrm>
          <a:solidFill>
            <a:srgbClr val="006FB9"/>
          </a:solidFill>
          <a:ln>
            <a:noFill/>
          </a:ln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DFD6-2149-F297-23F1-87269AB07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89E75D-C050-9CAA-7959-C2C798356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FFA4A0A-250A-C9DE-8535-61CA4FD88F2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78388" y="5999267"/>
            <a:ext cx="6618287" cy="275248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Arial, Regular 12 </a:t>
            </a:r>
            <a:r>
              <a:rPr lang="de-CH" dirty="0" err="1"/>
              <a:t>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72245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22173925-0208-7ACB-8EBC-7949333B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67900"/>
          </a:xfrm>
          <a:solidFill>
            <a:srgbClr val="006FB9"/>
          </a:solidFill>
          <a:ln>
            <a:noFill/>
          </a:ln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3DBC44-56E5-4072-8821-FDC6348E370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1256" y="6353214"/>
            <a:ext cx="10755419" cy="241302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Arial, Regular 12 </a:t>
            </a:r>
            <a:r>
              <a:rPr lang="de-CH" dirty="0" err="1"/>
              <a:t>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624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CE187-D63F-EC0B-73F2-6DC1A08B2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706437"/>
            <a:ext cx="10745787" cy="113823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042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974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673D843-B49F-2D4F-31AB-00746F2710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17" y="132078"/>
            <a:ext cx="4088942" cy="171259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62FE61D-1B58-1E0D-FD88-92CF1FA26F7B}"/>
              </a:ext>
            </a:extLst>
          </p:cNvPr>
          <p:cNvSpPr/>
          <p:nvPr userDrawn="1"/>
        </p:nvSpPr>
        <p:spPr>
          <a:xfrm>
            <a:off x="6216650" y="2409825"/>
            <a:ext cx="5975349" cy="2038350"/>
          </a:xfrm>
          <a:prstGeom prst="rect">
            <a:avLst/>
          </a:prstGeom>
          <a:solidFill>
            <a:srgbClr val="006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40791D6D-D080-3D3D-2395-39D0F6A362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115" y="2409825"/>
            <a:ext cx="4413600" cy="1054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800"/>
              </a:lnSpc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40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20619DC-A724-E5C5-6467-C40C41A63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2114" y="3593204"/>
            <a:ext cx="4413600" cy="87357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Datum: Arial Regular 18 </a:t>
            </a:r>
            <a:r>
              <a:rPr lang="de-CH" dirty="0" err="1"/>
              <a:t>pt</a:t>
            </a:r>
            <a:br>
              <a:rPr lang="de-DE" dirty="0"/>
            </a:br>
            <a:r>
              <a:rPr lang="de-DE" dirty="0"/>
              <a:t>Autor: Vorname, Name, Funktion</a:t>
            </a:r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B21536-AD69-3B99-3FA0-BF144492DD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15F2A9-6293-D74C-9ACF-8C13CAE220A6}" type="datetime1">
              <a:rPr lang="de-CH" smtClean="0"/>
              <a:t>23.10.2025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E79F9F-E0C5-0759-15F4-B6E3FF31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4689A4-9862-2410-314C-7F2BED3B3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359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elfolie mi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250C834-C416-DF38-1434-D0F1E4EF44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0888" y="405228"/>
            <a:ext cx="10745787" cy="250116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/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90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66526F-4B66-26A5-CE23-7C437BE80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5525" y="3471863"/>
            <a:ext cx="6670675" cy="25130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F64A3D-4A43-858F-31F8-B0F9C3F1B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BB74D4-E047-D747-A477-77C64B134ABF}" type="datetime1">
              <a:rPr lang="de-CH" smtClean="0"/>
              <a:t>23.10.2025</a:t>
            </a:fld>
            <a:endParaRPr lang="de-DE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AF825351-5489-2502-FCD7-76F87FCE1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38354291-7719-8365-CF9D-E24F9A810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576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12189BF0-0DEF-B434-BC0E-12ACB12D2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2039" y="2108028"/>
            <a:ext cx="6624636" cy="3872766"/>
          </a:xfrm>
        </p:spPr>
        <p:txBody>
          <a:bodyPr>
            <a:normAutofit/>
          </a:bodyPr>
          <a:lstStyle>
            <a:lvl1pPr marL="0" indent="0" algn="l"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dirty="0"/>
              <a:t>«Zitat mit typografischen Anführungs- und Schlusszeichen: Arial </a:t>
            </a:r>
            <a:r>
              <a:rPr lang="de-CH" dirty="0" err="1"/>
              <a:t>Bold</a:t>
            </a:r>
            <a:r>
              <a:rPr lang="de-CH" dirty="0"/>
              <a:t> 30 </a:t>
            </a:r>
            <a:r>
              <a:rPr lang="de-CH" dirty="0" err="1"/>
              <a:t>pt</a:t>
            </a:r>
            <a:r>
              <a:rPr lang="de-CH" dirty="0"/>
              <a:t>, Abstand nach 6pt»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3EFDD2-4175-D1AB-A2B9-C7B60E533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A0A592-90E8-1B44-A841-58CC879E5472}" type="datetime1">
              <a:rPr lang="de-CH" smtClean="0"/>
              <a:t>23.10.2025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DC8684-88F0-1DCD-6C10-8AED5DCC6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F73B5F-8E1C-CF7F-3B09-3542F10FA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63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5BB855A-425A-B79D-0FC1-ADB83D25D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706437"/>
            <a:ext cx="10745787" cy="11382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8C5BE4B-AB10-FDAA-304B-6FCFBF5E6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9300" y="2114777"/>
            <a:ext cx="10756900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dirty="0"/>
              <a:t>Lauftext, Aufzählung oder Nummerierung: Arial Regular 24 </a:t>
            </a:r>
            <a:r>
              <a:rPr lang="de-CH" dirty="0" err="1"/>
              <a:t>pt</a:t>
            </a:r>
            <a:endParaRPr lang="de-CH" dirty="0"/>
          </a:p>
          <a:p>
            <a:pPr lvl="1"/>
            <a:r>
              <a:rPr lang="de-DE" dirty="0"/>
              <a:t>Zweite Ebene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16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ED5FCB0-A276-8C88-FBF5-4BDFABDA9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8E27AC-AAF4-8E41-B439-255E7266E0A3}" type="datetime1">
              <a:rPr lang="de-CH" smtClean="0"/>
              <a:t>23.10.2025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F346E4-DBA7-897A-582C-3A95FE684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AFBF28-1F3D-BC8D-E694-9BB5B30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27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607CD75-CA78-3AAA-5974-6781B07E5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17" y="132078"/>
            <a:ext cx="4088942" cy="171259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70AA5DE-D60D-39EC-3008-2EB1E76A426E}"/>
              </a:ext>
            </a:extLst>
          </p:cNvPr>
          <p:cNvSpPr/>
          <p:nvPr userDrawn="1"/>
        </p:nvSpPr>
        <p:spPr>
          <a:xfrm>
            <a:off x="6224083" y="2428430"/>
            <a:ext cx="5975351" cy="2038350"/>
          </a:xfrm>
          <a:prstGeom prst="rect">
            <a:avLst/>
          </a:prstGeom>
          <a:solidFill>
            <a:srgbClr val="006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B5E7C4E4-498B-3F1B-CD6D-4A3FEF2BE9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115" y="2432685"/>
            <a:ext cx="4413600" cy="129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40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5" name="Textplatzhalter 16">
            <a:extLst>
              <a:ext uri="{FF2B5EF4-FFF2-40B4-BE49-F238E27FC236}">
                <a16:creationId xmlns:a16="http://schemas.microsoft.com/office/drawing/2014/main" id="{A103DA06-DB7F-C858-F59E-E696795285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2114" y="3735704"/>
            <a:ext cx="44136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Datum: Arial Regular 18 </a:t>
            </a:r>
            <a:r>
              <a:rPr lang="de-CH" dirty="0" err="1"/>
              <a:t>pt</a:t>
            </a:r>
            <a:br>
              <a:rPr lang="de-DE" dirty="0"/>
            </a:br>
            <a:r>
              <a:rPr lang="de-DE" dirty="0"/>
              <a:t>Autor: Vorname, Name, Funktion</a:t>
            </a:r>
            <a:endParaRPr lang="de-CH" dirty="0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D16FA6AB-0032-43A5-9166-67487CA31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4083" y="0"/>
            <a:ext cx="5975351" cy="2428430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C82C93D4-8E67-B485-E8FE-74A009F2C70A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22380" y="4466781"/>
            <a:ext cx="5969621" cy="2391220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87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BCFAA-572D-5D5D-3304-901C31A47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306FF6D-7FEC-5C4E-510B-BE598B7CDB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6" y="2120900"/>
            <a:ext cx="10764839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dirty="0"/>
              <a:t>Lauftext, Aufzählung oder Nummerierung: Arial Regular 24 </a:t>
            </a:r>
            <a:r>
              <a:rPr lang="de-CH" dirty="0" err="1"/>
              <a:t>pt</a:t>
            </a:r>
            <a:endParaRPr lang="de-CH" dirty="0"/>
          </a:p>
          <a:p>
            <a:pPr lvl="1"/>
            <a:r>
              <a:rPr lang="de-DE" dirty="0"/>
              <a:t>Zweite Ebene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16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9FFEDB7-EB20-9065-4EFF-4ADD291C0E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FC11C76A-FF7D-9725-2150-16F10B5C0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AA360D-09FD-0E4B-9341-8D6EAA18691C}" type="datetime1">
              <a:rPr lang="de-CH" smtClean="0"/>
              <a:t>23.10.2025</a:t>
            </a:fld>
            <a:endParaRPr lang="de-DE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6349196B-F5BE-97CC-902B-42A9D5892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7BA9E21-BDC2-DD3A-C926-6F0B5C5FB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46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extfolie mit zwei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D5E41EC-D108-F800-3C48-030264D83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2085975"/>
            <a:ext cx="5246686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0CAB923-CD90-8199-F3FC-9A6B87ABC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587" y="2085975"/>
            <a:ext cx="5253037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C81CD0B-8C34-BA5A-BB23-14359B672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7704DEB-E1A5-2706-F401-ADFB4ECB7C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0DA81C-FC06-F845-EF3D-E9816DE1A5D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FD7979-F039-2B42-9B6A-EA9EB3E0734E}" type="datetime1">
              <a:rPr lang="de-CH" smtClean="0"/>
              <a:t>23.10.2025</a:t>
            </a:fld>
            <a:endParaRPr lang="de-DE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932B2799-1189-EEA1-E6BF-2AE6E137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74008582-8A9B-8075-88DA-8E641344B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781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extfolie mit zwei Boxen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97439C-7EB1-F1CC-D4AC-F76307E29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43329"/>
            <a:ext cx="5246687" cy="373519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CBE0ED-8B53-A86B-7F9B-854076BD3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3476" y="2243329"/>
            <a:ext cx="5264149" cy="373519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4566D3C5-FDBC-D00B-3963-CF8790CBB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4102" y="1853640"/>
            <a:ext cx="5234424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076AAF70-9610-E7A4-B6BE-7EC437568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3473" y="1852430"/>
            <a:ext cx="5283201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DA64D66-6F0B-D08C-F295-A82A7E42CE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A0B610-EB82-13B7-6DB7-98FA39F91A3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6FD2BE-A0DB-C941-9194-A619FCBB0D83}" type="datetime1">
              <a:rPr lang="de-CH" smtClean="0"/>
              <a:t>23.10.2025</a:t>
            </a:fld>
            <a:endParaRPr lang="de-DE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6D3075D2-651B-D0B1-25B9-C252E259E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8326A24F-D9E0-1797-41D1-98419C6CB0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110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ndout Textfolie mit zwei Boxen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97439C-7EB1-F1CC-D4AC-F76307E29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497972"/>
            <a:ext cx="5246687" cy="348690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CBE0ED-8B53-A86B-7F9B-854076BD3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3476" y="2497972"/>
            <a:ext cx="5264149" cy="348690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4566D3C5-FDBC-D00B-3963-CF8790CBB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4102" y="2108283"/>
            <a:ext cx="5234424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076AAF70-9610-E7A4-B6BE-7EC437568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3473" y="2107073"/>
            <a:ext cx="5283201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DA64D66-6F0B-D08C-F295-A82A7E42CE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A0B610-EB82-13B7-6DB7-98FA39F91A3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6FD2BE-A0DB-C941-9194-A619FCBB0D83}" type="datetime1">
              <a:rPr lang="de-CH" smtClean="0"/>
              <a:t>23.10.2025</a:t>
            </a:fld>
            <a:endParaRPr lang="de-DE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6D3075D2-651B-D0B1-25B9-C252E259E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8326A24F-D9E0-1797-41D1-98419C6CB0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28051E2-BC85-2AC2-EAA1-72395E958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888" y="1304676"/>
            <a:ext cx="10745787" cy="539999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2875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Folie mit Med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5272B-EC65-5BF9-0082-FE48643B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388" y="2085974"/>
            <a:ext cx="7996237" cy="38925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AD192-59C6-3B10-CA58-2E338A6486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1838" y="2085974"/>
            <a:ext cx="2503487" cy="3892550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</a:t>
            </a:r>
          </a:p>
          <a:p>
            <a:pPr lvl="0"/>
            <a:r>
              <a:rPr lang="de-CH" dirty="0"/>
              <a:t>Regular 12 </a:t>
            </a:r>
            <a:r>
              <a:rPr lang="de-CH" dirty="0" err="1"/>
              <a:t>pt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FE578C-9244-A022-171F-5ED2BE4F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F729CF9-EAE3-801A-D813-3C5FF19BF3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383A6B7B-A015-CB16-6B36-9FB4D05CF33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1485F2-7F51-4141-9B60-C2DE848EE083}" type="datetime1">
              <a:rPr lang="de-CH" smtClean="0"/>
              <a:t>23.10.2025</a:t>
            </a:fld>
            <a:endParaRPr lang="de-DE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3BAB696E-43C6-C480-AD4F-ADD0CA452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1D5753FA-DEB0-99BF-CE53-E80E6C4B4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8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Folie mit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AD192-59C6-3B10-CA58-2E338A6486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1837" y="5996598"/>
            <a:ext cx="6618287" cy="241302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Arial, Regular 12 </a:t>
            </a:r>
            <a:r>
              <a:rPr lang="de-CH" dirty="0" err="1"/>
              <a:t>pt</a:t>
            </a:r>
            <a:endParaRPr lang="de-CH" dirty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22173925-0208-7ACB-8EBC-7949333B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08888" y="0"/>
            <a:ext cx="4583111" cy="6858000"/>
          </a:xfrm>
          <a:solidFill>
            <a:srgbClr val="006FB9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04E4524-9E96-3FE5-1B60-415789FBA8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8" y="2085976"/>
            <a:ext cx="6618287" cy="33153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744F31D-A822-AF86-00E9-87CCA1339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6599450" cy="54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D6130994-A72D-A9AB-B373-47C8334845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6599319" cy="5399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38932736-2B04-1ABC-C4F4-A5C177443F7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B32CABA-940E-B144-815A-22D89BD73D56}" type="datetime1">
              <a:rPr lang="de-CH" smtClean="0"/>
              <a:t>23.10.2025</a:t>
            </a:fld>
            <a:endParaRPr lang="de-DE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D56DB09B-E49C-E863-D51C-9F5CF01C2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856DF87E-9FDA-87D0-50FA-D1C0B949A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554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Folie mit 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22173925-0208-7ACB-8EBC-7949333B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6756" y="2085975"/>
            <a:ext cx="10779919" cy="3892551"/>
          </a:xfrm>
          <a:solidFill>
            <a:srgbClr val="006FB9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DFD6-2149-F297-23F1-87269AB07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89E75D-C050-9CAA-7959-C2C798356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FFA4A0A-250A-C9DE-8535-61CA4FD88F2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78388" y="5999267"/>
            <a:ext cx="6618287" cy="275248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Arial, Regular 12 </a:t>
            </a:r>
            <a:r>
              <a:rPr lang="de-CH" dirty="0" err="1"/>
              <a:t>pt</a:t>
            </a:r>
            <a:endParaRPr lang="de-CH" dirty="0"/>
          </a:p>
        </p:txBody>
      </p: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37541750-5F97-488D-5042-F74EF4F6B0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C10F6A-84B1-FE49-8299-7B51E53DB1FD}" type="datetime1">
              <a:rPr lang="de-CH" smtClean="0"/>
              <a:t>23.10.2025</a:t>
            </a:fld>
            <a:endParaRPr lang="de-DE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82986B1A-F5FF-674E-604D-858CCE726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79257C13-3C39-F297-8F4D-32848C5C4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520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22173925-0208-7ACB-8EBC-7949333B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3446"/>
            <a:ext cx="12192000" cy="6858000"/>
          </a:xfrm>
          <a:solidFill>
            <a:srgbClr val="006FB9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3DBC44-56E5-4072-8821-FDC6348E370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1838" y="5984875"/>
            <a:ext cx="10755419" cy="241302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dirty="0"/>
              <a:t>Legende, Arial, Regular 12 </a:t>
            </a:r>
            <a:r>
              <a:rPr lang="de-CH" dirty="0" err="1"/>
              <a:t>pt</a:t>
            </a:r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A53589-C6E5-3D35-46A6-EE5D38C5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A1215B-5B14-6048-865B-7C1F43BB7C6D}" type="datetime1">
              <a:rPr lang="de-CH" smtClean="0"/>
              <a:t>23.10.2025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27E4CE-DC97-F28A-3B4A-9B163A772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1AD977A-8C65-0C02-C2F3-42B80EA97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410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Folie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CE187-D63F-EC0B-73F2-6DC1A08B2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706437"/>
            <a:ext cx="10745787" cy="11382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E812760F-FFC9-63DA-62E2-F44B0A162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7F77EE-C52B-9F4F-9544-5C470EA01BBD}" type="datetime1">
              <a:rPr lang="de-CH" smtClean="0"/>
              <a:t>23.10.2025</a:t>
            </a:fld>
            <a:endParaRPr lang="de-DE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DFD6C60E-D9F1-97E3-D77A-716F05184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88B2F4BB-3EB6-AED7-9A66-F3A59BB6B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406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andout 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E20D9D0-F514-36FC-C727-A84523E2E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954DCD-F257-0640-B1E6-8C2ACB8C4ACD}" type="datetime1">
              <a:rPr lang="de-CH" smtClean="0"/>
              <a:t>23.10.2025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2BA419B-4703-F94B-9071-6EC6754D7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5CC31-7405-8155-E78B-C6BE897DF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82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41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250C834-C416-DF38-1434-D0F1E4EF44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0888" y="405228"/>
            <a:ext cx="10745787" cy="250116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/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90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66526F-4B66-26A5-CE23-7C437BE80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5525" y="3471863"/>
            <a:ext cx="6670675" cy="25130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006FB9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1828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12189BF0-0DEF-B434-BC0E-12ACB12D2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2039" y="2108028"/>
            <a:ext cx="6624636" cy="3872766"/>
          </a:xfrm>
        </p:spPr>
        <p:txBody>
          <a:bodyPr>
            <a:normAutofit/>
          </a:bodyPr>
          <a:lstStyle>
            <a:lvl1pPr marL="0" indent="0" algn="l"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dirty="0"/>
              <a:t>«Zitat mit typografischen Anführungs- und Schlusszeichen: Arial </a:t>
            </a:r>
            <a:r>
              <a:rPr lang="de-CH" dirty="0" err="1"/>
              <a:t>Bold</a:t>
            </a:r>
            <a:r>
              <a:rPr lang="de-CH" dirty="0"/>
              <a:t> 30 </a:t>
            </a:r>
            <a:r>
              <a:rPr lang="de-CH" dirty="0" err="1"/>
              <a:t>pt</a:t>
            </a:r>
            <a:r>
              <a:rPr lang="de-CH" dirty="0"/>
              <a:t>, Abstand nach 6pt»</a:t>
            </a:r>
          </a:p>
        </p:txBody>
      </p:sp>
    </p:spTree>
    <p:extLst>
      <p:ext uri="{BB962C8B-B14F-4D97-AF65-F5344CB8AC3E}">
        <p14:creationId xmlns:p14="http://schemas.microsoft.com/office/powerpoint/2010/main" val="123573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5BB855A-425A-B79D-0FC1-ADB83D25D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706437"/>
            <a:ext cx="10745787" cy="113823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8C5BE4B-AB10-FDAA-304B-6FCFBF5E6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9300" y="2114777"/>
            <a:ext cx="10756900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dirty="0"/>
              <a:t>Lauftext, Aufzählung oder Nummerierung: Arial Regular 28 </a:t>
            </a:r>
            <a:r>
              <a:rPr lang="de-CH" dirty="0" err="1"/>
              <a:t>pt</a:t>
            </a:r>
            <a:endParaRPr lang="de-CH" dirty="0"/>
          </a:p>
          <a:p>
            <a:pPr lvl="1"/>
            <a:r>
              <a:rPr lang="de-DE" dirty="0"/>
              <a:t>Zweite Ebene 24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18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261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BCFAA-572D-5D5D-3304-901C31A47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306FF6D-7FEC-5C4E-510B-BE598B7CDB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6" y="2120900"/>
            <a:ext cx="10764839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dirty="0"/>
              <a:t>Lauftext, Aufzählung oder Nummerierung: Arial Regular 28 </a:t>
            </a:r>
            <a:r>
              <a:rPr lang="de-CH" dirty="0" err="1"/>
              <a:t>pt</a:t>
            </a:r>
            <a:endParaRPr lang="de-CH" dirty="0"/>
          </a:p>
          <a:p>
            <a:pPr lvl="1"/>
            <a:r>
              <a:rPr lang="de-DE" dirty="0"/>
              <a:t>Zweite Ebene 24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9FFEDB7-EB20-9065-4EFF-4ADD291C0E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70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zwei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D5E41EC-D108-F800-3C48-030264D83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2085975"/>
            <a:ext cx="5246686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0CAB923-CD90-8199-F3FC-9A6B87ABC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587" y="2085975"/>
            <a:ext cx="5253037" cy="38925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C81CD0B-8C34-BA5A-BB23-14359B672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7704DEB-E1A5-2706-F401-ADFB4ECB7C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1304676"/>
            <a:ext cx="10745787" cy="539999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22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zwei Boxen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97439C-7EB1-F1CC-D4AC-F76307E29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43329"/>
            <a:ext cx="5246687" cy="373519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CBE0ED-8B53-A86B-7F9B-854076BD3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3476" y="2243329"/>
            <a:ext cx="5264149" cy="373519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4566D3C5-FDBC-D00B-3963-CF8790CBB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4102" y="1853640"/>
            <a:ext cx="5234424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076AAF70-9610-E7A4-B6BE-7EC437568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3473" y="1852430"/>
            <a:ext cx="5283201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DA64D66-6F0B-D08C-F295-A82A7E42CE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4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 mit zwei Boxen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97439C-7EB1-F1CC-D4AC-F76307E29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462" y="2500326"/>
            <a:ext cx="5246687" cy="34845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CBE0ED-8B53-A86B-7F9B-854076BD3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7100" y="2500326"/>
            <a:ext cx="5264149" cy="34845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4566D3C5-FDBC-D00B-3963-CF8790CBB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726" y="2110637"/>
            <a:ext cx="5234424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076AAF70-9610-E7A4-B6BE-7EC437568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7097" y="2109427"/>
            <a:ext cx="5283201" cy="250256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DA64D66-6F0B-D08C-F295-A82A7E42CE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675" y="709386"/>
            <a:ext cx="10746000" cy="540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Titel: Arial </a:t>
            </a:r>
            <a:r>
              <a:rPr lang="de-DE" dirty="0" err="1"/>
              <a:t>Bold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9F4F829F-F67D-1B70-1707-438729A2A0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0888" y="1304676"/>
            <a:ext cx="10745787" cy="539999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Untertitel: Arial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74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C3C91770-0EB5-F5C3-3AAC-270BDE7A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65125"/>
            <a:ext cx="10745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6AED7D9-F9A5-322D-683A-4D02A4D19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852613"/>
            <a:ext cx="10745786" cy="412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807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50" r:id="rId3"/>
    <p:sldLayoutId id="2147483651" r:id="rId4"/>
    <p:sldLayoutId id="2147483652" r:id="rId5"/>
    <p:sldLayoutId id="2147483660" r:id="rId6"/>
    <p:sldLayoutId id="2147483662" r:id="rId7"/>
    <p:sldLayoutId id="2147483663" r:id="rId8"/>
    <p:sldLayoutId id="2147483685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87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6FB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 userDrawn="1">
          <p15:clr>
            <a:srgbClr val="F26B43"/>
          </p15:clr>
        </p15:guide>
        <p15:guide id="2" pos="1323" userDrawn="1">
          <p15:clr>
            <a:srgbClr val="F26B43"/>
          </p15:clr>
        </p15:guide>
        <p15:guide id="3" pos="2048" userDrawn="1">
          <p15:clr>
            <a:srgbClr val="F26B43"/>
          </p15:clr>
        </p15:guide>
        <p15:guide id="4" pos="2184" userDrawn="1">
          <p15:clr>
            <a:srgbClr val="F26B43"/>
          </p15:clr>
        </p15:guide>
        <p15:guide id="5" pos="2910" userDrawn="1">
          <p15:clr>
            <a:srgbClr val="F26B43"/>
          </p15:clr>
        </p15:guide>
        <p15:guide id="6" pos="3046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10" pos="4634" userDrawn="1">
          <p15:clr>
            <a:srgbClr val="F26B43"/>
          </p15:clr>
        </p15:guide>
        <p15:guide id="11" pos="4793" userDrawn="1">
          <p15:clr>
            <a:srgbClr val="F26B43"/>
          </p15:clr>
        </p15:guide>
        <p15:guide id="12" pos="5496" userDrawn="1">
          <p15:clr>
            <a:srgbClr val="F26B43"/>
          </p15:clr>
        </p15:guide>
        <p15:guide id="13" pos="5654" userDrawn="1">
          <p15:clr>
            <a:srgbClr val="F26B43"/>
          </p15:clr>
        </p15:guide>
        <p15:guide id="14" pos="6380" userDrawn="1">
          <p15:clr>
            <a:srgbClr val="F26B43"/>
          </p15:clr>
        </p15:guide>
        <p15:guide id="15" pos="6516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pos="1164" userDrawn="1">
          <p15:clr>
            <a:srgbClr val="F26B43"/>
          </p15:clr>
        </p15:guide>
        <p15:guide id="18" orient="horz" pos="436" userDrawn="1">
          <p15:clr>
            <a:srgbClr val="F26B43"/>
          </p15:clr>
        </p15:guide>
        <p15:guide id="19" orient="horz" pos="1162" userDrawn="1">
          <p15:clr>
            <a:srgbClr val="F26B43"/>
          </p15:clr>
        </p15:guide>
        <p15:guide id="20" orient="horz" pos="2024" userDrawn="1">
          <p15:clr>
            <a:srgbClr val="F26B43"/>
          </p15:clr>
        </p15:guide>
        <p15:guide id="21" orient="horz" pos="2183" userDrawn="1">
          <p15:clr>
            <a:srgbClr val="F26B43"/>
          </p15:clr>
        </p15:guide>
        <p15:guide id="22" orient="horz" pos="2908" userDrawn="1">
          <p15:clr>
            <a:srgbClr val="F26B43"/>
          </p15:clr>
        </p15:guide>
        <p15:guide id="23" pos="3908" userDrawn="1">
          <p15:clr>
            <a:srgbClr val="F26B43"/>
          </p15:clr>
        </p15:guide>
        <p15:guide id="24" orient="horz" pos="3045" userDrawn="1">
          <p15:clr>
            <a:srgbClr val="F26B43"/>
          </p15:clr>
        </p15:guide>
        <p15:guide id="25" orient="horz" pos="3770" userDrawn="1">
          <p15:clr>
            <a:srgbClr val="F26B43"/>
          </p15:clr>
        </p15:guide>
        <p15:guide id="26" orient="horz" pos="13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6AED7D9-F9A5-322D-683A-4D02A4D19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852613"/>
            <a:ext cx="10745786" cy="412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C83E51-5ABB-C54E-F523-CD1B4C198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49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77B86-3202-CA46-A672-16BD37394C12}" type="datetime1">
              <a:rPr lang="de-CH" smtClean="0"/>
              <a:t>23.10.2025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94A170-0119-B4AF-F124-32C23AF63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2" y="6356349"/>
            <a:ext cx="276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89B439-3F7D-8A4F-9441-A0D9C8FF3D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09DE5E32-4773-901C-B9D4-A99AA435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65125"/>
            <a:ext cx="10745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EA870C-77F4-DE10-D0B4-B7FDB8CB8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19265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86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6FB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6FB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 userDrawn="1">
          <p15:clr>
            <a:srgbClr val="F26B43"/>
          </p15:clr>
        </p15:guide>
        <p15:guide id="2" pos="1323" userDrawn="1">
          <p15:clr>
            <a:srgbClr val="F26B43"/>
          </p15:clr>
        </p15:guide>
        <p15:guide id="3" pos="2048" userDrawn="1">
          <p15:clr>
            <a:srgbClr val="F26B43"/>
          </p15:clr>
        </p15:guide>
        <p15:guide id="4" pos="2184" userDrawn="1">
          <p15:clr>
            <a:srgbClr val="F26B43"/>
          </p15:clr>
        </p15:guide>
        <p15:guide id="5" pos="2910" userDrawn="1">
          <p15:clr>
            <a:srgbClr val="F26B43"/>
          </p15:clr>
        </p15:guide>
        <p15:guide id="6" pos="3046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10" pos="4634" userDrawn="1">
          <p15:clr>
            <a:srgbClr val="F26B43"/>
          </p15:clr>
        </p15:guide>
        <p15:guide id="11" pos="4793" userDrawn="1">
          <p15:clr>
            <a:srgbClr val="F26B43"/>
          </p15:clr>
        </p15:guide>
        <p15:guide id="12" pos="5496" userDrawn="1">
          <p15:clr>
            <a:srgbClr val="F26B43"/>
          </p15:clr>
        </p15:guide>
        <p15:guide id="13" pos="5654" userDrawn="1">
          <p15:clr>
            <a:srgbClr val="F26B43"/>
          </p15:clr>
        </p15:guide>
        <p15:guide id="14" pos="6380" userDrawn="1">
          <p15:clr>
            <a:srgbClr val="F26B43"/>
          </p15:clr>
        </p15:guide>
        <p15:guide id="15" pos="6516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pos="1164" userDrawn="1">
          <p15:clr>
            <a:srgbClr val="F26B43"/>
          </p15:clr>
        </p15:guide>
        <p15:guide id="18" orient="horz" pos="436" userDrawn="1">
          <p15:clr>
            <a:srgbClr val="F26B43"/>
          </p15:clr>
        </p15:guide>
        <p15:guide id="19" orient="horz" pos="1162" userDrawn="1">
          <p15:clr>
            <a:srgbClr val="F26B43"/>
          </p15:clr>
        </p15:guide>
        <p15:guide id="20" orient="horz" pos="2024" userDrawn="1">
          <p15:clr>
            <a:srgbClr val="F26B43"/>
          </p15:clr>
        </p15:guide>
        <p15:guide id="21" orient="horz" pos="2183" userDrawn="1">
          <p15:clr>
            <a:srgbClr val="F26B43"/>
          </p15:clr>
        </p15:guide>
        <p15:guide id="22" orient="horz" pos="2908" userDrawn="1">
          <p15:clr>
            <a:srgbClr val="F26B43"/>
          </p15:clr>
        </p15:guide>
        <p15:guide id="23" pos="3908" userDrawn="1">
          <p15:clr>
            <a:srgbClr val="F26B43"/>
          </p15:clr>
        </p15:guide>
        <p15:guide id="24" orient="horz" pos="3045" userDrawn="1">
          <p15:clr>
            <a:srgbClr val="F26B43"/>
          </p15:clr>
        </p15:guide>
        <p15:guide id="25" orient="horz" pos="3770" userDrawn="1">
          <p15:clr>
            <a:srgbClr val="F26B43"/>
          </p15:clr>
        </p15:guide>
        <p15:guide id="26" orient="horz" pos="13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AED14-852F-5B18-3EB1-5C9498243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795716-535B-348D-C8C5-260876B7E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2115" y="2409824"/>
            <a:ext cx="4413600" cy="11833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dirty="0">
                <a:solidFill>
                  <a:schemeClr val="bg2"/>
                </a:solidFill>
                <a:ea typeface="+mj-ea"/>
              </a:rPr>
              <a:t>Stromabkommen Schweiz - EU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4B8F65-09A8-A06D-D50D-6487C75F63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2114" y="3740592"/>
            <a:ext cx="4332792" cy="78107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23. Oktober 2025, Vortrag AVES Zug</a:t>
            </a:r>
          </a:p>
          <a:p>
            <a:r>
              <a:rPr lang="de-DE" dirty="0">
                <a:solidFill>
                  <a:schemeClr val="bg2"/>
                </a:solidFill>
              </a:rPr>
              <a:t>Heinz Tännler, Finanzdirektor</a:t>
            </a:r>
          </a:p>
          <a:p>
            <a:r>
              <a:rPr lang="nl-NL" sz="1000" b="0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FD FDS </a:t>
            </a:r>
            <a:r>
              <a:rPr lang="de-CH" sz="1000" dirty="0">
                <a:solidFill>
                  <a:schemeClr val="bg2"/>
                </a:solidFill>
              </a:rPr>
              <a:t>1.6 / 701 / 154899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6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D0A7E-C94C-C08E-8570-67CE7FA42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30B12-9D5D-21C1-5B8E-71F4F2F7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550"/>
              </a:lnSpc>
            </a:pPr>
            <a:r>
              <a:rPr lang="de-CH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Fazit: Ein schlechtes Verhandlungsergebnis</a:t>
            </a:r>
            <a:endParaRPr lang="de-CH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C90BD9-FAAD-7B8B-16F1-ACFFAE1B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36" y="2161953"/>
            <a:ext cx="11555328" cy="42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6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5EE97-5AD1-75BA-3F8F-CC3245626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5E903-AC44-F818-4A77-8FCE9D5AA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06437"/>
            <a:ext cx="10745787" cy="1138238"/>
          </a:xfrm>
        </p:spPr>
        <p:txBody>
          <a:bodyPr anchor="ctr">
            <a:norm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Fragen? Bemerkungen?</a:t>
            </a:r>
          </a:p>
        </p:txBody>
      </p:sp>
      <p:pic>
        <p:nvPicPr>
          <p:cNvPr id="9" name="Grafik 8" descr="Ein Bild, das Grafiken, Farbigkeit, Kreis, Grafikdesign enthält.&#10;&#10;KI-generierte Inhalte können fehlerhaft sein.">
            <a:extLst>
              <a:ext uri="{FF2B5EF4-FFF2-40B4-BE49-F238E27FC236}">
                <a16:creationId xmlns:a16="http://schemas.microsoft.com/office/drawing/2014/main" id="{5B05E9F7-BCC5-1B45-4E59-A52D625C88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13" r="-1" b="22375"/>
          <a:stretch/>
        </p:blipFill>
        <p:spPr>
          <a:xfrm>
            <a:off x="749300" y="2114777"/>
            <a:ext cx="10756900" cy="3892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39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0E9B3-887C-4996-C2D5-D8AD9E64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FCC308-70B0-C536-9D1C-ACFD267100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>
                <a:solidFill>
                  <a:schemeClr val="bg2"/>
                </a:solidFill>
              </a:rPr>
              <a:t>Eine kritische Analyse der Risiken und Herausforderungen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E256798B-2498-978E-04D0-4F6A23DA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75" y="709386"/>
            <a:ext cx="6599450" cy="950972"/>
          </a:xfrm>
        </p:spPr>
        <p:txBody>
          <a:bodyPr anchor="t">
            <a:normAutofit/>
          </a:bodyPr>
          <a:lstStyle/>
          <a:p>
            <a:r>
              <a:rPr lang="de-CH">
                <a:solidFill>
                  <a:schemeClr val="bg2"/>
                </a:solidFill>
              </a:rPr>
              <a:t>Stromabkommen Schweiz - EU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F92B2C7-2D11-84B5-6DD0-16E2B11DF34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F29FD6E4-F370-EF78-8275-649C685F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9" y="0"/>
            <a:ext cx="457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8BFE-A9D0-EE55-4A01-F776CEBB9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7A69FF9-EA63-1ED9-96FD-BAF2D41F3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583111" cy="6858000"/>
          </a:xfrm>
        </p:spPr>
        <p:txBody>
          <a:bodyPr/>
          <a:lstStyle/>
          <a:p>
            <a:endParaRPr lang="de-CH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D05835D8-2C56-D3BC-EAFC-0DD9F0765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" y="-1"/>
            <a:ext cx="4572001" cy="6858001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E836CC43-F9BA-E6F9-482F-CC48BEDA333A}"/>
              </a:ext>
            </a:extLst>
          </p:cNvPr>
          <p:cNvSpPr/>
          <p:nvPr/>
        </p:nvSpPr>
        <p:spPr>
          <a:xfrm>
            <a:off x="4773596" y="959556"/>
            <a:ext cx="5296093" cy="434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Die Ausgangslage</a:t>
            </a:r>
            <a:endParaRPr lang="en-US" sz="4450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D6043C92-4C34-1764-FD01-2818C5171F77}"/>
              </a:ext>
            </a:extLst>
          </p:cNvPr>
          <p:cNvSpPr/>
          <p:nvPr/>
        </p:nvSpPr>
        <p:spPr>
          <a:xfrm>
            <a:off x="4773596" y="2098143"/>
            <a:ext cx="3262479" cy="217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Physikalische Integration</a:t>
            </a:r>
            <a:endParaRPr lang="en-US" sz="22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B6AF42A0-E60F-B820-C3CB-C07D4BFCE377}"/>
              </a:ext>
            </a:extLst>
          </p:cNvPr>
          <p:cNvSpPr/>
          <p:nvPr/>
        </p:nvSpPr>
        <p:spPr>
          <a:xfrm>
            <a:off x="4773596" y="2600896"/>
            <a:ext cx="3270262" cy="1112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6FB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Die Schweiz ist geografisch eng in das europäische Stromsystem integriert, jedoch fehlt die rechtliche Absicherung im EU-Strombinnenmarkt.</a:t>
            </a:r>
            <a:endParaRPr lang="en-US" sz="1750" dirty="0"/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F1627782-14EA-866F-1FA4-F95335179191}"/>
              </a:ext>
            </a:extLst>
          </p:cNvPr>
          <p:cNvSpPr/>
          <p:nvPr/>
        </p:nvSpPr>
        <p:spPr>
          <a:xfrm>
            <a:off x="8836128" y="2098143"/>
            <a:ext cx="2647990" cy="217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Aktuelle Probleme</a:t>
            </a:r>
            <a:endParaRPr lang="en-US" sz="2200" dirty="0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49B5E11A-B58B-92F4-4C4A-6F37857D8680}"/>
              </a:ext>
            </a:extLst>
          </p:cNvPr>
          <p:cNvSpPr/>
          <p:nvPr/>
        </p:nvSpPr>
        <p:spPr>
          <a:xfrm>
            <a:off x="8836128" y="2557829"/>
            <a:ext cx="3270262" cy="1557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de-CH" sz="1750" noProof="0" dirty="0">
                <a:solidFill>
                  <a:srgbClr val="006FB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Keine Garantie für Grenzkapazitäten beim Stromimport. Swissgrid nur teilweise in europäische Prozesse eingebunden. Schweizer Versorger können nicht am EU-Markt teilnehmen.</a:t>
            </a:r>
            <a:endParaRPr lang="de-CH" sz="1750" noProof="0" dirty="0"/>
          </a:p>
        </p:txBody>
      </p:sp>
    </p:spTree>
    <p:extLst>
      <p:ext uri="{BB962C8B-B14F-4D97-AF65-F5344CB8AC3E}">
        <p14:creationId xmlns:p14="http://schemas.microsoft.com/office/powerpoint/2010/main" val="82518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4234A-DFDF-C408-9A53-21286EC80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6979C-224E-E540-449D-B5DBC44F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550"/>
              </a:lnSpc>
            </a:pPr>
            <a:r>
              <a:rPr lang="de-CH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Was das Abkommen vorsieht</a:t>
            </a:r>
            <a:endParaRPr lang="de-CH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901C065-3AA1-A75F-4CEF-BFC00DA0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37" y="2125866"/>
            <a:ext cx="11447824" cy="30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AD8AB-EDAB-9585-9243-F6DAFF894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9B2D7-7C16-440A-5B6F-D4F0B67B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550"/>
              </a:lnSpc>
            </a:pPr>
            <a:r>
              <a:rPr lang="de-CH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Souveränitätsverlust</a:t>
            </a:r>
            <a:endParaRPr lang="de-CH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DC00F-AF1E-F5C1-E9DD-346D9DCA1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9" y="2034140"/>
            <a:ext cx="11149157" cy="27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7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0630E-32E5-A2DA-2C65-67A2B523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1F11F-3616-E249-C996-3196649D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550"/>
              </a:lnSpc>
            </a:pPr>
            <a:r>
              <a:rPr lang="de-CH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EU-Behörden überwachen Schweizer Unternehmen</a:t>
            </a:r>
            <a:endParaRPr lang="de-CH" noProof="0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28E794D0-5CF7-55EB-EE42-7D9C0E643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1844675"/>
            <a:ext cx="3913093" cy="391309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68DB28B-BF99-4AE3-3A3F-58163999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931" y="2200185"/>
            <a:ext cx="7003736" cy="32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99E75-3B6E-6BE6-3FBF-9F423585C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753CD62-0920-C6BF-F6FF-9C02BA6DF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583111" cy="6858000"/>
          </a:xfrm>
        </p:spPr>
        <p:txBody>
          <a:bodyPr/>
          <a:lstStyle/>
          <a:p>
            <a:endParaRPr lang="de-CH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EAA652F0-E1B0-8234-C36B-1C00F6B13033}"/>
              </a:ext>
            </a:extLst>
          </p:cNvPr>
          <p:cNvSpPr/>
          <p:nvPr/>
        </p:nvSpPr>
        <p:spPr>
          <a:xfrm>
            <a:off x="4780684" y="130216"/>
            <a:ext cx="5296093" cy="434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de-CH" sz="4450" b="1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Versorgungssicherheit</a:t>
            </a:r>
            <a:br>
              <a:rPr lang="de-CH" sz="4450" b="1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</a:br>
            <a:r>
              <a:rPr lang="de-CH" sz="4450" b="1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in Gefahr</a:t>
            </a:r>
            <a:endParaRPr lang="de-CH" sz="4450" noProof="0" dirty="0"/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1808A03-7F62-812B-57F0-50586AFA8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0"/>
            <a:ext cx="4572000" cy="6858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88438D5-7970-79CD-8FB0-549E1C7B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722" y="1524000"/>
            <a:ext cx="7216241" cy="52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37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D1AAF-2A55-8FCE-C90E-620213C68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CB46A-47D9-EDC7-88A2-182E661AB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550"/>
              </a:lnSpc>
            </a:pPr>
            <a:r>
              <a:rPr lang="de-CH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Privatisierungsdruck steigt</a:t>
            </a:r>
            <a:endParaRPr lang="de-CH" noProof="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3E97C86-A23A-B8BC-21F7-79A20E658125}"/>
              </a:ext>
            </a:extLst>
          </p:cNvPr>
          <p:cNvSpPr/>
          <p:nvPr/>
        </p:nvSpPr>
        <p:spPr>
          <a:xfrm>
            <a:off x="731837" y="2378500"/>
            <a:ext cx="7757821" cy="69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EU-Beihilferecht diskriminiert öffentliche Unternehmen</a:t>
            </a:r>
            <a:endParaRPr 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6C3204A-37D5-70ED-6D3A-6FEC3F5C089B}"/>
              </a:ext>
            </a:extLst>
          </p:cNvPr>
          <p:cNvSpPr/>
          <p:nvPr/>
        </p:nvSpPr>
        <p:spPr>
          <a:xfrm>
            <a:off x="731838" y="3314568"/>
            <a:ext cx="9278302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6FB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Kommunale und kantonale Energieversorger können zwar öffentlich bleiben, aber:</a:t>
            </a:r>
            <a:endParaRPr lang="en-US" sz="17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9E03B251-8604-166B-B41E-A2061B11EFFF}"/>
              </a:ext>
            </a:extLst>
          </p:cNvPr>
          <p:cNvSpPr/>
          <p:nvPr/>
        </p:nvSpPr>
        <p:spPr>
          <a:xfrm>
            <a:off x="731837" y="3849456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006FB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Steuerbefreiung bei Gewinnabführung kaum haltbar</a:t>
            </a:r>
            <a:endParaRPr lang="en-US" sz="175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4484D692-45DF-1E09-0476-95A85BCA9AAE}"/>
              </a:ext>
            </a:extLst>
          </p:cNvPr>
          <p:cNvSpPr/>
          <p:nvPr/>
        </p:nvSpPr>
        <p:spPr>
          <a:xfrm>
            <a:off x="731837" y="4284034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006FB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Staatliche Subventionen für erneuerbare Energien fraglich</a:t>
            </a:r>
            <a:endParaRPr lang="en-US" sz="175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30C05F77-DD7B-8588-7A2B-0D851F52030C}"/>
              </a:ext>
            </a:extLst>
          </p:cNvPr>
          <p:cNvSpPr/>
          <p:nvPr/>
        </p:nvSpPr>
        <p:spPr>
          <a:xfrm>
            <a:off x="731837" y="4718612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006FB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Erhöhter Druck zur Privatisierung</a:t>
            </a:r>
            <a:endParaRPr lang="en-US" sz="175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E89678E0-E6A2-6A21-2D1E-500833E7EED4}"/>
              </a:ext>
            </a:extLst>
          </p:cNvPr>
          <p:cNvSpPr/>
          <p:nvPr/>
        </p:nvSpPr>
        <p:spPr>
          <a:xfrm>
            <a:off x="731837" y="5497645"/>
            <a:ext cx="8674295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  <a:buSzPct val="100000"/>
            </a:pPr>
            <a:r>
              <a:rPr lang="de-CH" sz="1750" noProof="0" dirty="0">
                <a:solidFill>
                  <a:srgbClr val="006FB4"/>
                </a:solidFill>
                <a:latin typeface="Inter" pitchFamily="34" charset="0"/>
                <a:ea typeface="Inter" pitchFamily="34" charset="-122"/>
              </a:rPr>
              <a:t>Gefährdung des bewährten Schweizer Modells öffentlicher Energieversorgung</a:t>
            </a:r>
          </a:p>
        </p:txBody>
      </p:sp>
    </p:spTree>
    <p:extLst>
      <p:ext uri="{BB962C8B-B14F-4D97-AF65-F5344CB8AC3E}">
        <p14:creationId xmlns:p14="http://schemas.microsoft.com/office/powerpoint/2010/main" val="107209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447BE-6151-DBFD-F896-A58639EB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E3509-2A0C-1CD1-227B-6D16327B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550"/>
              </a:lnSpc>
            </a:pPr>
            <a:r>
              <a:rPr lang="de-CH" noProof="0" dirty="0">
                <a:solidFill>
                  <a:srgbClr val="006FB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Probleme der regulierten Grundversorgung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6D67028-A6A2-BD85-E817-CBFC1043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1844675"/>
            <a:ext cx="10411795" cy="479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65741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 Zug">
  <a:themeElements>
    <a:clrScheme name="Kanton Zug 2">
      <a:dk1>
        <a:srgbClr val="0C0C0C"/>
      </a:dk1>
      <a:lt1>
        <a:srgbClr val="FFFFFF"/>
      </a:lt1>
      <a:dk2>
        <a:srgbClr val="006FB4"/>
      </a:dk2>
      <a:lt2>
        <a:srgbClr val="006FB4"/>
      </a:lt2>
      <a:accent1>
        <a:srgbClr val="634992"/>
      </a:accent1>
      <a:accent2>
        <a:srgbClr val="C30079"/>
      </a:accent2>
      <a:accent3>
        <a:srgbClr val="DB8F1B"/>
      </a:accent3>
      <a:accent4>
        <a:srgbClr val="8BB545"/>
      </a:accent4>
      <a:accent5>
        <a:srgbClr val="22935B"/>
      </a:accent5>
      <a:accent6>
        <a:srgbClr val="006FB4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ndout Folien Zug">
  <a:themeElements>
    <a:clrScheme name="Kanton Zug 1">
      <a:dk1>
        <a:srgbClr val="0C0C0C"/>
      </a:dk1>
      <a:lt1>
        <a:srgbClr val="FFFFFF"/>
      </a:lt1>
      <a:dk2>
        <a:srgbClr val="006FB4"/>
      </a:dk2>
      <a:lt2>
        <a:srgbClr val="006FB4"/>
      </a:lt2>
      <a:accent1>
        <a:srgbClr val="634992"/>
      </a:accent1>
      <a:accent2>
        <a:srgbClr val="C30079"/>
      </a:accent2>
      <a:accent3>
        <a:srgbClr val="DB8F1B"/>
      </a:accent3>
      <a:accent4>
        <a:srgbClr val="8BB545"/>
      </a:accent4>
      <a:accent5>
        <a:srgbClr val="22935B"/>
      </a:accent5>
      <a:accent6>
        <a:srgbClr val="006FB4"/>
      </a:accent6>
      <a:hlink>
        <a:srgbClr val="006FB4"/>
      </a:hlink>
      <a:folHlink>
        <a:srgbClr val="6349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Breitbild</PresentationFormat>
  <Paragraphs>30</Paragraphs>
  <Slides>11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Inter</vt:lpstr>
      <vt:lpstr>Inter Bold</vt:lpstr>
      <vt:lpstr>Roboto</vt:lpstr>
      <vt:lpstr>Folien Zug</vt:lpstr>
      <vt:lpstr>Handout Folien Zug</vt:lpstr>
      <vt:lpstr>PowerPoint-Präsentation</vt:lpstr>
      <vt:lpstr>Stromabkommen Schweiz - EU</vt:lpstr>
      <vt:lpstr>PowerPoint-Präsentation</vt:lpstr>
      <vt:lpstr>Was das Abkommen vorsieht</vt:lpstr>
      <vt:lpstr>Souveränitätsverlust</vt:lpstr>
      <vt:lpstr>EU-Behörden überwachen Schweizer Unternehmen</vt:lpstr>
      <vt:lpstr>PowerPoint-Präsentation</vt:lpstr>
      <vt:lpstr>Privatisierungsdruck steigt</vt:lpstr>
      <vt:lpstr>Probleme der regulierten Grundversorgung</vt:lpstr>
      <vt:lpstr>Fazit: Ein schlechtes Verhandlungsergebnis</vt:lpstr>
      <vt:lpstr>Fragen? Bemerkungen?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Martina Müller</dc:creator>
  <cp:lastModifiedBy>Marco Braschler</cp:lastModifiedBy>
  <cp:revision>45</cp:revision>
  <cp:lastPrinted>2023-08-18T08:43:38Z</cp:lastPrinted>
  <dcterms:created xsi:type="dcterms:W3CDTF">2023-08-11T07:59:45Z</dcterms:created>
  <dcterms:modified xsi:type="dcterms:W3CDTF">2025-10-23T08:39:09Z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f6c350c-d04c-42cf-a2dc-28029b354aa8_Enabled">
    <vt:lpwstr>true</vt:lpwstr>
  </property>
  <property fmtid="{D5CDD505-2E9C-101B-9397-08002B2CF9AE}" pid="3" name="MSIP_Label_5f6c350c-d04c-42cf-a2dc-28029b354aa8_SetDate">
    <vt:lpwstr>2025-03-26T12:25:41Z</vt:lpwstr>
  </property>
  <property fmtid="{D5CDD505-2E9C-101B-9397-08002B2CF9AE}" pid="4" name="MSIP_Label_5f6c350c-d04c-42cf-a2dc-28029b354aa8_Method">
    <vt:lpwstr>Standard</vt:lpwstr>
  </property>
  <property fmtid="{D5CDD505-2E9C-101B-9397-08002B2CF9AE}" pid="5" name="MSIP_Label_5f6c350c-d04c-42cf-a2dc-28029b354aa8_Name">
    <vt:lpwstr>KTZG_Intern</vt:lpwstr>
  </property>
  <property fmtid="{D5CDD505-2E9C-101B-9397-08002B2CF9AE}" pid="6" name="MSIP_Label_5f6c350c-d04c-42cf-a2dc-28029b354aa8_SiteId">
    <vt:lpwstr>7b979bcc-f4f4-4d20-8c59-e9b7a9406038</vt:lpwstr>
  </property>
  <property fmtid="{D5CDD505-2E9C-101B-9397-08002B2CF9AE}" pid="7" name="MSIP_Label_5f6c350c-d04c-42cf-a2dc-28029b354aa8_ActionId">
    <vt:lpwstr>b5c1ffa9-355c-4fa3-9de4-71579cdef87e</vt:lpwstr>
  </property>
  <property fmtid="{D5CDD505-2E9C-101B-9397-08002B2CF9AE}" pid="8" name="MSIP_Label_5f6c350c-d04c-42cf-a2dc-28029b354aa8_ContentBits">
    <vt:lpwstr>0</vt:lpwstr>
  </property>
  <property fmtid="{D5CDD505-2E9C-101B-9397-08002B2CF9AE}" pid="9" name="MSIP_Label_5f6c350c-d04c-42cf-a2dc-28029b354aa8_Tag">
    <vt:lpwstr>10, 3, 0, 1</vt:lpwstr>
  </property>
</Properties>
</file>